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0"/>
  </p:notesMasterIdLst>
  <p:sldIdLst>
    <p:sldId id="256" r:id="rId2"/>
    <p:sldId id="301" r:id="rId3"/>
    <p:sldId id="279" r:id="rId4"/>
    <p:sldId id="259" r:id="rId5"/>
    <p:sldId id="257" r:id="rId6"/>
    <p:sldId id="282" r:id="rId7"/>
    <p:sldId id="283" r:id="rId8"/>
    <p:sldId id="284" r:id="rId9"/>
    <p:sldId id="261" r:id="rId10"/>
    <p:sldId id="290" r:id="rId11"/>
    <p:sldId id="300" r:id="rId12"/>
    <p:sldId id="297" r:id="rId13"/>
    <p:sldId id="299" r:id="rId14"/>
    <p:sldId id="298" r:id="rId15"/>
    <p:sldId id="292" r:id="rId16"/>
    <p:sldId id="293" r:id="rId17"/>
    <p:sldId id="294" r:id="rId18"/>
    <p:sldId id="295" r:id="rId19"/>
  </p:sldIdLst>
  <p:sldSz cx="9144000" cy="5143500" type="screen16x9"/>
  <p:notesSz cx="6858000" cy="9144000"/>
  <p:defaultTextStyle>
    <a:lvl1pPr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1pPr>
    <a:lvl2pPr indent="4572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2pPr>
    <a:lvl3pPr indent="9144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3pPr>
    <a:lvl4pPr indent="13716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4pPr>
    <a:lvl5pPr indent="18288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5pPr>
    <a:lvl6pPr indent="22860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6pPr>
    <a:lvl7pPr indent="27432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7pPr>
    <a:lvl8pPr indent="32004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8pPr>
    <a:lvl9pPr indent="3657600">
      <a:spcBef>
        <a:spcPts val="300"/>
      </a:spcBef>
      <a:defRPr sz="1400">
        <a:latin typeface="Tahoma Negreta"/>
        <a:ea typeface="Tahoma Negreta"/>
        <a:cs typeface="Tahoma Negreta"/>
        <a:sym typeface="Tahoma Negret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C7B018BB-80A7-4F77-B60F-C8B233D01FF8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4E4E4"/>
          </a:solidFill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2B2B2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2B2B2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2B2B2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CACA"/>
          </a:solidFill>
        </a:fill>
      </a:tcStyle>
    </a:wholeTbl>
    <a:band2H>
      <a:tcTxStyle/>
      <a:tcStyle>
        <a:tcBdr/>
        <a:fill>
          <a:solidFill>
            <a:srgbClr val="EBE6E6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30000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30000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3000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2B2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2B2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8994" autoAdjust="0"/>
  </p:normalViewPr>
  <p:slideViewPr>
    <p:cSldViewPr>
      <p:cViewPr>
        <p:scale>
          <a:sx n="105" d="100"/>
          <a:sy n="105" d="100"/>
        </p:scale>
        <p:origin x="-828" y="11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342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480993476"/>
      </p:ext>
    </p:extLst>
  </p:cSld>
  <p:clrMap bg1="lt1" tx1="dk1" bg2="lt2" tx2="dk2" accent1="accent1" accent2="accent2" accent3="accent3" accent4="accent4" accent5="accent5" accent6="accent6" hlink="hlink" folHlink="folHlink"/>
  <p:notesStyle>
    <a:lvl1pPr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31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/>
          <p:cNvSpPr>
            <a:spLocks noGrp="1" noChangeArrowheads="1"/>
          </p:cNvSpPr>
          <p:nvPr>
            <p:ph type="sldNum" sz="quarter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39" tIns="44870" rIns="89739" bIns="44870"/>
          <a:lstStyle>
            <a:lvl1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1pPr>
            <a:lvl2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2pPr>
            <a:lvl3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3pPr>
            <a:lvl4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4pPr>
            <a:lvl5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5pPr>
            <a:lvl6pPr marL="2467828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6pPr>
            <a:lvl7pPr marL="2916525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7pPr>
            <a:lvl8pPr marL="3365221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8pPr>
            <a:lvl9pPr marL="3813917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9pPr>
          </a:lstStyle>
          <a:p>
            <a:pPr eaLnBrk="1" hangingPunct="1"/>
            <a:fld id="{2D25565A-D0B3-384A-A47F-BA6F34F76629}" type="slidenum">
              <a:rPr lang="en-US" sz="1200">
                <a:solidFill>
                  <a:srgbClr val="000000"/>
                </a:solidFill>
                <a:latin typeface="Arial" charset="0"/>
              </a:rPr>
              <a:pPr eaLnBrk="1" hangingPunct="1"/>
              <a:t>11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1143259" y="674673"/>
            <a:ext cx="4573035" cy="344832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9220" name="Text Box 2"/>
          <p:cNvSpPr>
            <a:spLocks noGrp="1" noChangeArrowheads="1"/>
          </p:cNvSpPr>
          <p:nvPr>
            <p:ph type="body"/>
          </p:nvPr>
        </p:nvSpPr>
        <p:spPr>
          <a:xfrm>
            <a:off x="894725" y="4347890"/>
            <a:ext cx="5068551" cy="4121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lIns="89739" tIns="44870" rIns="89739" bIns="44870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2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/>
          <p:cNvSpPr>
            <a:spLocks noGrp="1" noChangeArrowheads="1"/>
          </p:cNvSpPr>
          <p:nvPr>
            <p:ph type="sldNum" sz="quarter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39" tIns="44870" rIns="89739" bIns="44870"/>
          <a:lstStyle>
            <a:lvl1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1pPr>
            <a:lvl2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2pPr>
            <a:lvl3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3pPr>
            <a:lvl4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4pPr>
            <a:lvl5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5pPr>
            <a:lvl6pPr marL="2467828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6pPr>
            <a:lvl7pPr marL="2916525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7pPr>
            <a:lvl8pPr marL="3365221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8pPr>
            <a:lvl9pPr marL="3813917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9pPr>
          </a:lstStyle>
          <a:p>
            <a:pPr eaLnBrk="1" hangingPunct="1"/>
            <a:fld id="{2D25565A-D0B3-384A-A47F-BA6F34F76629}" type="slidenum">
              <a:rPr lang="en-US" sz="1200">
                <a:solidFill>
                  <a:srgbClr val="000000"/>
                </a:solidFill>
                <a:latin typeface="Arial" charset="0"/>
              </a:rPr>
              <a:pPr eaLnBrk="1" hangingPunct="1"/>
              <a:t>15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1143259" y="674673"/>
            <a:ext cx="4573035" cy="344832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9220" name="Text Box 2"/>
          <p:cNvSpPr>
            <a:spLocks noGrp="1" noChangeArrowheads="1"/>
          </p:cNvSpPr>
          <p:nvPr>
            <p:ph type="body"/>
          </p:nvPr>
        </p:nvSpPr>
        <p:spPr>
          <a:xfrm>
            <a:off x="894725" y="4347890"/>
            <a:ext cx="5068551" cy="4121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lIns="89739" tIns="44870" rIns="89739" bIns="44870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2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/>
          <p:cNvSpPr>
            <a:spLocks noGrp="1" noChangeArrowheads="1"/>
          </p:cNvSpPr>
          <p:nvPr>
            <p:ph type="sldNum" sz="quarter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39" tIns="44870" rIns="89739" bIns="44870"/>
          <a:lstStyle>
            <a:lvl1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1pPr>
            <a:lvl2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2pPr>
            <a:lvl3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3pPr>
            <a:lvl4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4pPr>
            <a:lvl5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5pPr>
            <a:lvl6pPr marL="2467828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6pPr>
            <a:lvl7pPr marL="2916525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7pPr>
            <a:lvl8pPr marL="3365221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8pPr>
            <a:lvl9pPr marL="3813917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9pPr>
          </a:lstStyle>
          <a:p>
            <a:pPr eaLnBrk="1" hangingPunct="1"/>
            <a:fld id="{2D25565A-D0B3-384A-A47F-BA6F34F76629}" type="slidenum">
              <a:rPr lang="en-US" sz="1200">
                <a:solidFill>
                  <a:srgbClr val="000000"/>
                </a:solidFill>
                <a:latin typeface="Arial" charset="0"/>
              </a:rPr>
              <a:pPr eaLnBrk="1" hangingPunct="1"/>
              <a:t>17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1143259" y="674673"/>
            <a:ext cx="4573035" cy="344832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9220" name="Text Box 2"/>
          <p:cNvSpPr>
            <a:spLocks noGrp="1" noChangeArrowheads="1"/>
          </p:cNvSpPr>
          <p:nvPr>
            <p:ph type="body"/>
          </p:nvPr>
        </p:nvSpPr>
        <p:spPr>
          <a:xfrm>
            <a:off x="894725" y="4347890"/>
            <a:ext cx="5068551" cy="4121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lIns="89739" tIns="44870" rIns="89739" bIns="44870" anchor="ctr"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/>
          <p:cNvSpPr>
            <a:spLocks noGrp="1" noChangeArrowheads="1"/>
          </p:cNvSpPr>
          <p:nvPr>
            <p:ph type="sldNum" sz="quarter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39" tIns="44870" rIns="89739" bIns="44870"/>
          <a:lstStyle>
            <a:lvl1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1pPr>
            <a:lvl2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2pPr>
            <a:lvl3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3pPr>
            <a:lvl4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4pPr>
            <a:lvl5pPr eaLnBrk="0" hangingPunct="0"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5pPr>
            <a:lvl6pPr marL="2467828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6pPr>
            <a:lvl7pPr marL="2916525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7pPr>
            <a:lvl8pPr marL="3365221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8pPr>
            <a:lvl9pPr marL="3813917" indent="-22434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0435" algn="l"/>
                <a:tab pos="1420871" algn="l"/>
                <a:tab pos="2131306" algn="l"/>
                <a:tab pos="284174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Gothic" charset="0"/>
                <a:cs typeface="MS Gothic" charset="0"/>
              </a:defRPr>
            </a:lvl9pPr>
          </a:lstStyle>
          <a:p>
            <a:pPr eaLnBrk="1" hangingPunct="1"/>
            <a:fld id="{2D25565A-D0B3-384A-A47F-BA6F34F76629}" type="slidenum">
              <a:rPr lang="en-US" sz="1200">
                <a:solidFill>
                  <a:srgbClr val="000000"/>
                </a:solidFill>
                <a:latin typeface="Arial" charset="0"/>
              </a:rPr>
              <a:pPr eaLnBrk="1" hangingPunct="1"/>
              <a:t>18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Text Box 1"/>
          <p:cNvSpPr txBox="1">
            <a:spLocks noChangeArrowheads="1"/>
          </p:cNvSpPr>
          <p:nvPr/>
        </p:nvSpPr>
        <p:spPr bwMode="auto">
          <a:xfrm>
            <a:off x="1143259" y="674673"/>
            <a:ext cx="4573035" cy="344832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9220" name="Text Box 2"/>
          <p:cNvSpPr>
            <a:spLocks noGrp="1" noChangeArrowheads="1"/>
          </p:cNvSpPr>
          <p:nvPr>
            <p:ph type="body"/>
          </p:nvPr>
        </p:nvSpPr>
        <p:spPr>
          <a:xfrm>
            <a:off x="894725" y="4347890"/>
            <a:ext cx="5068551" cy="4121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lIns="89739" tIns="44870" rIns="89739" bIns="44870" anchor="ctr"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2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1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3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pPr marL="0" indent="0">
              <a:lnSpc>
                <a:spcPct val="70000"/>
              </a:lnSpc>
              <a:buClr>
                <a:srgbClr val="002D45"/>
              </a:buClr>
              <a:buFont typeface="Wingdings" charset="0"/>
              <a:buNone/>
              <a:tabLst>
                <a:tab pos="281994" algn="l"/>
                <a:tab pos="392609" algn="l"/>
                <a:tab pos="841305" algn="l"/>
                <a:tab pos="1290001" algn="l"/>
                <a:tab pos="1738697" algn="l"/>
                <a:tab pos="2187393" algn="l"/>
                <a:tab pos="2636089" algn="l"/>
                <a:tab pos="3084786" algn="l"/>
                <a:tab pos="3533482" algn="l"/>
                <a:tab pos="3982178" algn="l"/>
                <a:tab pos="4430874" algn="l"/>
                <a:tab pos="4879570" algn="l"/>
                <a:tab pos="5328266" algn="l"/>
                <a:tab pos="5776962" algn="l"/>
                <a:tab pos="6225658" algn="l"/>
                <a:tab pos="6674354" algn="l"/>
                <a:tab pos="7123050" algn="l"/>
                <a:tab pos="7571746" algn="l"/>
                <a:tab pos="8020442" algn="l"/>
                <a:tab pos="8469139" algn="l"/>
                <a:tab pos="8917835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1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0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9739" tIns="44870" rIns="89739" bIns="4487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77139" y="8695780"/>
            <a:ext cx="2979308" cy="446658"/>
          </a:xfrm>
          <a:prstGeom prst="rect">
            <a:avLst/>
          </a:prstGeom>
        </p:spPr>
        <p:txBody>
          <a:bodyPr lIns="89739" tIns="44870" rIns="89739" bIns="44870"/>
          <a:lstStyle/>
          <a:p>
            <a:pPr>
              <a:defRPr/>
            </a:pPr>
            <a:fld id="{A0A3DE07-6EA8-4F41-8EDB-E48C200B32B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575251" y="460630"/>
            <a:ext cx="6071439" cy="89941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575253" y="1360047"/>
            <a:ext cx="5004281" cy="213717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801687" indent="-342900">
              <a:spcBef>
                <a:spcPts val="800"/>
              </a:spcBef>
              <a:buFontTx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1299633" indent="-385233">
              <a:spcBef>
                <a:spcPts val="800"/>
              </a:spcBef>
              <a:buFontTx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1748366" indent="-376766">
              <a:spcBef>
                <a:spcPts val="800"/>
              </a:spcBef>
              <a:buFontTx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2259807" indent="-431007">
              <a:spcBef>
                <a:spcPts val="800"/>
              </a:spcBef>
              <a:buFontTx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pic>
        <p:nvPicPr>
          <p:cNvPr id="11" name="image2.png" descr="C:\Users\malcolm.ross\Pictures\Appian BG Dropped 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253" y="3552985"/>
            <a:ext cx="2603952" cy="107697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4938950"/>
            <a:ext cx="9144000" cy="205873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7292144" y="4087905"/>
            <a:ext cx="165206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1400" dirty="0"/>
              <a:t>6/24/2014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4911597"/>
            <a:ext cx="9144000" cy="233226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4" name="Shape 44"/>
          <p:cNvSpPr/>
          <p:nvPr/>
        </p:nvSpPr>
        <p:spPr>
          <a:xfrm>
            <a:off x="0" y="494632"/>
            <a:ext cx="9144000" cy="27433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808080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45" name="image1.png" descr="appianl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867" y="4942333"/>
            <a:ext cx="458537" cy="18891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76732" y="0"/>
            <a:ext cx="8721672" cy="49463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4911597"/>
            <a:ext cx="9144000" cy="233226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0" name="Shape 50"/>
          <p:cNvSpPr/>
          <p:nvPr/>
        </p:nvSpPr>
        <p:spPr>
          <a:xfrm>
            <a:off x="0" y="494632"/>
            <a:ext cx="9144000" cy="27433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808080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1" name="image1.png" descr="appianl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867" y="4942333"/>
            <a:ext cx="458537" cy="18891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76732" y="0"/>
            <a:ext cx="8721672" cy="49463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90500" y="657225"/>
            <a:ext cx="4273550" cy="4486275"/>
          </a:xfrm>
          <a:prstGeom prst="rect">
            <a:avLst/>
          </a:prstGeom>
        </p:spPr>
        <p:txBody>
          <a:bodyPr/>
          <a:lstStyle>
            <a:lvl5pPr marL="2179990" indent="-351190"/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4911597"/>
            <a:ext cx="9144000" cy="233226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6" name="Shape 56"/>
          <p:cNvSpPr/>
          <p:nvPr/>
        </p:nvSpPr>
        <p:spPr>
          <a:xfrm>
            <a:off x="0" y="494632"/>
            <a:ext cx="9144000" cy="27433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808080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7" name="image1.png" descr="appianl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867" y="4942333"/>
            <a:ext cx="458537" cy="18891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176732" y="0"/>
            <a:ext cx="8721672" cy="49463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4911597"/>
            <a:ext cx="9144000" cy="233226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1" name="Shape 61"/>
          <p:cNvSpPr/>
          <p:nvPr/>
        </p:nvSpPr>
        <p:spPr>
          <a:xfrm>
            <a:off x="0" y="494632"/>
            <a:ext cx="9144000" cy="27433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808080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2" name="image1.png" descr="appianl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867" y="4942333"/>
            <a:ext cx="458537" cy="18891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1792288" y="4087905"/>
            <a:ext cx="5486401" cy="10555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76732" y="0"/>
            <a:ext cx="8721672" cy="49463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90500" y="660827"/>
            <a:ext cx="8699500" cy="4120723"/>
          </a:xfrm>
          <a:prstGeom prst="rect">
            <a:avLst/>
          </a:prstGeom>
        </p:spPr>
        <p:txBody>
          <a:bodyPr/>
          <a:lstStyle>
            <a:lvl1pPr marL="290513" indent="-290513">
              <a:buFont typeface="Arial" panose="020B0604020202020204" pitchFamily="34" charset="0"/>
              <a:buChar char="•"/>
              <a:defRPr/>
            </a:lvl1pPr>
            <a:lvl2pPr marL="773112" indent="-314325">
              <a:buFont typeface="Arial" panose="020B0604020202020204" pitchFamily="34" charset="0"/>
              <a:buChar char="•"/>
              <a:defRPr/>
            </a:lvl2pPr>
            <a:lvl3pPr marL="1267530" indent="-353130">
              <a:buFont typeface="Arial" panose="020B0604020202020204" pitchFamily="34" charset="0"/>
              <a:buChar char="•"/>
              <a:defRPr/>
            </a:lvl3pPr>
            <a:lvl4pPr marL="1716969" indent="-345369">
              <a:buFont typeface="Arial" panose="020B0604020202020204" pitchFamily="34" charset="0"/>
              <a:buChar char="•"/>
              <a:defRPr/>
            </a:lvl4pPr>
            <a:lvl5pPr marL="2223889" indent="-395089">
              <a:buFont typeface="Arial" panose="020B0604020202020204" pitchFamily="34" charset="0"/>
              <a:buChar char="•"/>
              <a:defRPr/>
            </a:lvl5pPr>
          </a:lstStyle>
          <a:p>
            <a:pPr lvl="0">
              <a:defRPr sz="1800"/>
            </a:pPr>
            <a:r>
              <a:rPr sz="2200" dirty="0"/>
              <a:t>Body Level One</a:t>
            </a:r>
          </a:p>
          <a:p>
            <a:pPr lvl="1">
              <a:defRPr sz="1800"/>
            </a:pPr>
            <a:r>
              <a:rPr sz="2200" dirty="0"/>
              <a:t>Body Level Two</a:t>
            </a:r>
          </a:p>
          <a:p>
            <a:pPr lvl="2">
              <a:defRPr sz="1800"/>
            </a:pPr>
            <a:r>
              <a:rPr sz="2200" dirty="0"/>
              <a:t>Body Level Three</a:t>
            </a:r>
          </a:p>
          <a:p>
            <a:pPr lvl="3">
              <a:defRPr sz="1800"/>
            </a:pPr>
            <a:r>
              <a:rPr sz="2200" dirty="0"/>
              <a:t>Body Level Four</a:t>
            </a:r>
          </a:p>
          <a:p>
            <a:pPr lvl="4">
              <a:defRPr sz="1800"/>
            </a:pPr>
            <a:r>
              <a:rPr sz="2200"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90500" y="657225"/>
            <a:ext cx="4273550" cy="4276725"/>
          </a:xfrm>
          <a:prstGeom prst="rect">
            <a:avLst/>
          </a:prstGeom>
        </p:spPr>
        <p:txBody>
          <a:bodyPr/>
          <a:lstStyle>
            <a:lvl5pPr marL="2179990" indent="-351190"/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792288" y="4087905"/>
            <a:ext cx="5486401" cy="10555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609600" y="2876550"/>
            <a:ext cx="8001000" cy="1905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190500" y="0"/>
            <a:ext cx="8763000" cy="5500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60A24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B60A24"/>
                </a:solid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342900" y="742950"/>
            <a:ext cx="4076700" cy="44005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744537" indent="-285750">
              <a:defRPr sz="2000"/>
            </a:lvl2pPr>
            <a:lvl3pPr marL="1275556" indent="-361156">
              <a:defRPr sz="2000"/>
            </a:lvl3pPr>
            <a:lvl4pPr marL="1724818" indent="-353218">
              <a:defRPr sz="2000"/>
            </a:lvl4pPr>
            <a:lvl5pPr marL="2239283" indent="-410483"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30" name="Shape 30"/>
          <p:cNvSpPr/>
          <p:nvPr/>
        </p:nvSpPr>
        <p:spPr>
          <a:xfrm>
            <a:off x="8861425" y="4883150"/>
            <a:ext cx="304800" cy="1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spAutoFit/>
          </a:bodyPr>
          <a:lstStyle>
            <a:lvl1pPr algn="ctr" defTabSz="457200">
              <a:spcBef>
                <a:spcPts val="0"/>
              </a:spcBef>
              <a:defRPr sz="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FFFFFF"/>
                </a:solidFill>
              </a:rPr>
              <a:t>‹#›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4938950"/>
            <a:ext cx="9144000" cy="205873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5251" y="460630"/>
            <a:ext cx="6071439" cy="899418"/>
          </a:xfrm>
          <a:prstGeom prst="rect">
            <a:avLst/>
          </a:prstGeom>
        </p:spPr>
        <p:txBody>
          <a:bodyPr anchor="t"/>
          <a:lstStyle>
            <a:lvl1pPr defTabSz="457200"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575253" y="1360047"/>
            <a:ext cx="5004281" cy="2137173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702128" indent="-244928" defTabSz="457200">
              <a:spcBef>
                <a:spcPts val="500"/>
              </a:spcBef>
              <a:buFontTx/>
              <a:buChar char="–"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1143000" indent="-228600" defTabSz="457200">
              <a:spcBef>
                <a:spcPts val="500"/>
              </a:spcBef>
              <a:buFontTx/>
              <a:buChar char="•"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1645920" indent="-274320" defTabSz="457200">
              <a:spcBef>
                <a:spcPts val="500"/>
              </a:spcBef>
              <a:buFontTx/>
              <a:buChar char="–"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2103120" indent="-274320" defTabSz="457200">
              <a:spcBef>
                <a:spcPts val="500"/>
              </a:spcBef>
              <a:buFontTx/>
              <a:buChar char="»"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-1"/>
            <a:ext cx="9144000" cy="4936123"/>
          </a:xfrm>
          <a:prstGeom prst="rect">
            <a:avLst/>
          </a:prstGeom>
          <a:solidFill>
            <a:srgbClr val="002D45"/>
          </a:solidFill>
          <a:ln>
            <a:solidFill>
              <a:srgbClr val="AEAEAE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7" name="Shape 37"/>
          <p:cNvSpPr/>
          <p:nvPr/>
        </p:nvSpPr>
        <p:spPr>
          <a:xfrm>
            <a:off x="0" y="4938950"/>
            <a:ext cx="9144000" cy="205873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575251" y="460630"/>
            <a:ext cx="6071439" cy="899418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575253" y="1360047"/>
            <a:ext cx="5004281" cy="213717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  <a:lvl2pPr marL="801687" indent="-342900">
              <a:spcBef>
                <a:spcPts val="800"/>
              </a:spcBef>
              <a:buFontTx/>
              <a:defRPr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2pPr>
            <a:lvl3pPr marL="1299633" indent="-385233">
              <a:spcBef>
                <a:spcPts val="800"/>
              </a:spcBef>
              <a:buFontTx/>
              <a:defRPr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3pPr>
            <a:lvl4pPr marL="1748366" indent="-376766">
              <a:spcBef>
                <a:spcPts val="800"/>
              </a:spcBef>
              <a:buFontTx/>
              <a:defRPr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4pPr>
            <a:lvl5pPr marL="2259807" indent="-431007">
              <a:spcBef>
                <a:spcPts val="800"/>
              </a:spcBef>
              <a:buFontTx/>
              <a:defRPr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0" name="Shape 40"/>
          <p:cNvSpPr/>
          <p:nvPr/>
        </p:nvSpPr>
        <p:spPr>
          <a:xfrm>
            <a:off x="7292144" y="4087905"/>
            <a:ext cx="165206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 dirty="0">
                <a:solidFill>
                  <a:srgbClr val="FFFFFF"/>
                </a:solidFill>
              </a:rPr>
              <a:t>6/24/2014</a:t>
            </a:r>
          </a:p>
        </p:txBody>
      </p:sp>
      <p:pic>
        <p:nvPicPr>
          <p:cNvPr id="41" name="image3.png" descr="C:\Users\malcolm.ross\Pictures\Appian BG Dropped 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734" y="3552985"/>
            <a:ext cx="2597438" cy="1070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911597"/>
            <a:ext cx="9144000" cy="233226"/>
          </a:xfrm>
          <a:prstGeom prst="rect">
            <a:avLst/>
          </a:prstGeom>
          <a:gradFill>
            <a:gsLst>
              <a:gs pos="0">
                <a:srgbClr val="9F0927"/>
              </a:gs>
              <a:gs pos="100000">
                <a:srgbClr val="72091C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3" name="Shape 3"/>
          <p:cNvSpPr/>
          <p:nvPr/>
        </p:nvSpPr>
        <p:spPr>
          <a:xfrm>
            <a:off x="0" y="494632"/>
            <a:ext cx="9144000" cy="27433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808080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4" name="image1.png" descr="appianlgo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439867" y="4942333"/>
            <a:ext cx="458537" cy="18891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84417" y="0"/>
            <a:ext cx="8713987" cy="49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90500" y="660827"/>
            <a:ext cx="8699500" cy="4120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>
        <a:defRPr sz="2800">
          <a:latin typeface="Arial Bold"/>
          <a:ea typeface="Arial Bold"/>
          <a:cs typeface="Arial Bold"/>
          <a:sym typeface="Arial Bold"/>
        </a:defRPr>
      </a:lvl1pPr>
      <a:lvl2pPr>
        <a:defRPr sz="2800">
          <a:latin typeface="Arial Bold"/>
          <a:ea typeface="Arial Bold"/>
          <a:cs typeface="Arial Bold"/>
          <a:sym typeface="Arial Bold"/>
        </a:defRPr>
      </a:lvl2pPr>
      <a:lvl3pPr>
        <a:defRPr sz="2800">
          <a:latin typeface="Arial Bold"/>
          <a:ea typeface="Arial Bold"/>
          <a:cs typeface="Arial Bold"/>
          <a:sym typeface="Arial Bold"/>
        </a:defRPr>
      </a:lvl3pPr>
      <a:lvl4pPr>
        <a:defRPr sz="2800">
          <a:latin typeface="Arial Bold"/>
          <a:ea typeface="Arial Bold"/>
          <a:cs typeface="Arial Bold"/>
          <a:sym typeface="Arial Bold"/>
        </a:defRPr>
      </a:lvl4pPr>
      <a:lvl5pPr>
        <a:defRPr sz="2800">
          <a:latin typeface="Arial Bold"/>
          <a:ea typeface="Arial Bold"/>
          <a:cs typeface="Arial Bold"/>
          <a:sym typeface="Arial Bold"/>
        </a:defRPr>
      </a:lvl5pPr>
      <a:lvl6pPr indent="457200">
        <a:defRPr sz="2800">
          <a:latin typeface="Arial Bold"/>
          <a:ea typeface="Arial Bold"/>
          <a:cs typeface="Arial Bold"/>
          <a:sym typeface="Arial Bold"/>
        </a:defRPr>
      </a:lvl6pPr>
      <a:lvl7pPr indent="914400">
        <a:defRPr sz="2800">
          <a:latin typeface="Arial Bold"/>
          <a:ea typeface="Arial Bold"/>
          <a:cs typeface="Arial Bold"/>
          <a:sym typeface="Arial Bold"/>
        </a:defRPr>
      </a:lvl7pPr>
      <a:lvl8pPr indent="1371600">
        <a:defRPr sz="2800">
          <a:latin typeface="Arial Bold"/>
          <a:ea typeface="Arial Bold"/>
          <a:cs typeface="Arial Bold"/>
          <a:sym typeface="Arial Bold"/>
        </a:defRPr>
      </a:lvl8pPr>
      <a:lvl9pPr indent="1828800">
        <a:defRPr sz="2800">
          <a:latin typeface="Arial Bold"/>
          <a:ea typeface="Arial Bold"/>
          <a:cs typeface="Arial Bold"/>
          <a:sym typeface="Arial Bold"/>
        </a:defRPr>
      </a:lvl9pPr>
    </p:titleStyle>
    <p:bodyStyle>
      <a:lvl1pPr marL="290513" indent="-290513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1pPr>
      <a:lvl2pPr marL="773112" indent="-314325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2pPr>
      <a:lvl3pPr marL="1267530" indent="-353130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3pPr>
      <a:lvl4pPr marL="1716969" indent="-345369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4pPr>
      <a:lvl5pPr marL="2223889" indent="-395089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5pPr>
      <a:lvl6pPr marL="2681089" indent="-395089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6pPr>
      <a:lvl7pPr marL="3138289" indent="-395089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7pPr>
      <a:lvl8pPr marL="3595489" indent="-395090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8pPr>
      <a:lvl9pPr marL="4052689" indent="-395089">
        <a:spcBef>
          <a:spcPts val="700"/>
        </a:spcBef>
        <a:buSzPct val="100000"/>
        <a:buFont typeface="Wingdings"/>
        <a:buChar char="▪"/>
        <a:defRPr sz="2200">
          <a:latin typeface="Arial"/>
          <a:ea typeface="Arial"/>
          <a:cs typeface="Arial"/>
          <a:sym typeface="Arial"/>
        </a:defRPr>
      </a:lvl9pPr>
    </p:bodyStyle>
    <p:otherStyle>
      <a:lvl1pPr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spcBef>
          <a:spcPts val="200"/>
        </a:spcBef>
        <a:defRPr sz="1200" b="1" i="1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appian.com/suite/help/7.6/Interface_Designer.html" TargetMode="External"/><Relationship Id="rId3" Type="http://schemas.openxmlformats.org/officeDocument/2006/relationships/tags" Target="../tags/tag9.xml"/><Relationship Id="rId7" Type="http://schemas.openxmlformats.org/officeDocument/2006/relationships/hyperlink" Target="https://forum.appian.com/suite/help/7.6/" TargetMode="External"/><Relationship Id="rId12" Type="http://schemas.openxmlformats.org/officeDocument/2006/relationships/hyperlink" Target="https://forum.appian.com/suite/help/7.6/SAIL_Tutorial.html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forum.appian.com/suite/tempo/records/type/software/item/iwBWsQdLlzKy55h8y8zLE8XpcdtAxIMkLgaVlCe9mR6Ea4eyOTMva3aOdzpbA/view/summary" TargetMode="External"/><Relationship Id="rId11" Type="http://schemas.openxmlformats.org/officeDocument/2006/relationships/hyperlink" Target="https://forum.appian.com/suite/help/7.6/SAIL_Recipes.html" TargetMode="External"/><Relationship Id="rId5" Type="http://schemas.openxmlformats.org/officeDocument/2006/relationships/notesSlide" Target="../notesSlides/notesSlide17.xml"/><Relationship Id="rId10" Type="http://schemas.openxmlformats.org/officeDocument/2006/relationships/hyperlink" Target="https://forum.appian.com/suite/help/7.6/SAIL_Components.html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forum.appian.com/suite/help/7.6/SAIL_Design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575251" y="460630"/>
            <a:ext cx="7988887" cy="8572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 defTabSz="640079">
              <a:defRPr sz="1800"/>
            </a:pPr>
            <a:r>
              <a:rPr sz="2800" dirty="0"/>
              <a:t>Appian Tips &amp; Tricks Webinar:</a:t>
            </a:r>
            <a:br>
              <a:rPr sz="2800" dirty="0"/>
            </a:br>
            <a:r>
              <a:rPr lang="en-US" sz="2800" b="1" i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Smooth </a:t>
            </a:r>
            <a:r>
              <a:rPr lang="en-US" sz="2800" b="1" i="1" dirty="0" err="1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SAILing</a:t>
            </a:r>
            <a:r>
              <a:rPr lang="en-US" sz="2800" b="1" i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lang="en-US" sz="2800" b="1" i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i="1" dirty="0" smtClean="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	…with Appian Interface Designer</a:t>
            </a:r>
            <a:endParaRPr sz="2800" b="1" i="1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575252" y="2096425"/>
            <a:ext cx="7553988" cy="112627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700"/>
              </a:spcBef>
              <a:defRPr sz="1800"/>
            </a:pPr>
            <a:r>
              <a:rPr lang="en-US" sz="2000" b="1" i="1" dirty="0" smtClean="0">
                <a:latin typeface="Arial"/>
                <a:ea typeface="Arial"/>
                <a:cs typeface="Arial"/>
                <a:sym typeface="Arial"/>
              </a:rPr>
              <a:t>Alison Cowley</a:t>
            </a:r>
            <a:r>
              <a:rPr sz="2000" b="1" i="1" dirty="0" smtClean="0">
                <a:latin typeface="Arial"/>
                <a:ea typeface="Arial"/>
                <a:cs typeface="Arial"/>
                <a:sym typeface="Arial"/>
              </a:rPr>
              <a:t>, Product Manager</a:t>
            </a:r>
            <a:r>
              <a:rPr lang="en-US" sz="2000" b="1" i="1" dirty="0" smtClean="0">
                <a:latin typeface="Arial"/>
                <a:ea typeface="Arial"/>
                <a:cs typeface="Arial"/>
                <a:sym typeface="Arial"/>
              </a:rPr>
              <a:t>, Interface Designer</a:t>
            </a:r>
            <a:endParaRPr sz="2000" b="1" i="1" dirty="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600"/>
              </a:spcBef>
              <a:defRPr sz="1800"/>
            </a:pPr>
            <a:r>
              <a:rPr lang="en-US" b="1" i="1" dirty="0" smtClean="0">
                <a:latin typeface="Arial"/>
                <a:ea typeface="Arial"/>
                <a:cs typeface="Arial"/>
                <a:sym typeface="Arial"/>
              </a:rPr>
              <a:t>August 14</a:t>
            </a:r>
            <a:r>
              <a:rPr b="1" i="1" dirty="0" smtClean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dirty="0">
                <a:latin typeface="Arial"/>
                <a:ea typeface="Arial"/>
                <a:cs typeface="Arial"/>
                <a:sym typeface="Arial"/>
              </a:rPr>
              <a:t>2014</a:t>
            </a:r>
          </a:p>
        </p:txBody>
      </p:sp>
      <p:pic>
        <p:nvPicPr>
          <p:cNvPr id="70" name="image4.png"/>
          <p:cNvPicPr/>
          <p:nvPr/>
        </p:nvPicPr>
        <p:blipFill>
          <a:blip r:embed="rId3">
            <a:extLst/>
          </a:blip>
          <a:srcRect t="15244" b="15244"/>
          <a:stretch>
            <a:fillRect/>
          </a:stretch>
        </p:blipFill>
        <p:spPr>
          <a:xfrm>
            <a:off x="6897878" y="3292395"/>
            <a:ext cx="1905001" cy="1324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6" y="666750"/>
            <a:ext cx="3796954" cy="2339086"/>
          </a:xfrm>
          <a:prstGeom prst="rect">
            <a:avLst/>
          </a:prstGeom>
          <a:ln w="25400">
            <a:solidFill>
              <a:srgbClr val="B60A24"/>
            </a:solidFill>
          </a:ln>
          <a:effectLst>
            <a:outerShdw blurRad="1270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Designer for all Interfaces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66750"/>
            <a:ext cx="3770765" cy="3048000"/>
          </a:xfrm>
          <a:prstGeom prst="rect">
            <a:avLst/>
          </a:prstGeom>
          <a:ln w="25400">
            <a:solidFill>
              <a:srgbClr val="B60A24"/>
            </a:solidFill>
          </a:ln>
          <a:effectLst>
            <a:outerShdw blurRad="1270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001000" y="66675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08646" y="6667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Reports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24150"/>
            <a:ext cx="4587105" cy="2286000"/>
          </a:xfrm>
          <a:prstGeom prst="rect">
            <a:avLst/>
          </a:prstGeom>
          <a:ln w="25400">
            <a:solidFill>
              <a:srgbClr val="B60A24"/>
            </a:solidFill>
          </a:ln>
          <a:effectLst>
            <a:outerShdw blurRad="1270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597604" y="2763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3988766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dirty="0" smtClean="0">
                <a:latin typeface="Arial" charset="0"/>
                <a:ea typeface="MS Gothic" charset="0"/>
                <a:cs typeface="Tahoma" charset="0"/>
              </a:rPr>
              <a:t>Interface Designer Panes</a:t>
            </a:r>
            <a:endParaRPr lang="en-US" b="1" dirty="0">
              <a:latin typeface="Arial" charset="0"/>
              <a:ea typeface="MS Gothic" charset="0"/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46768"/>
            <a:ext cx="8458200" cy="4310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4367" y="307512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900" y="739002"/>
            <a:ext cx="3097041" cy="4118748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homa Negreta"/>
              <a:ea typeface="Tahoma Negreta"/>
              <a:cs typeface="Tahoma Negreta"/>
              <a:sym typeface="Tahoma Negret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78041" y="739002"/>
            <a:ext cx="3944294" cy="4118748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homa Negreta"/>
              <a:ea typeface="Tahoma Negreta"/>
              <a:cs typeface="Tahoma Negreta"/>
              <a:sym typeface="Tahoma Negret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69488" y="739002"/>
            <a:ext cx="1331612" cy="4118748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homa Negreta"/>
              <a:ea typeface="Tahoma Negreta"/>
              <a:cs typeface="Tahoma Negreta"/>
              <a:sym typeface="Tahoma Negret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7023" y="30751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92893" y="30751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120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9" grpId="0" animBg="1"/>
      <p:bldP spid="10" grpId="0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Templates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81497"/>
            <a:ext cx="5791200" cy="424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3171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Templates</a:t>
            </a:r>
            <a:endParaRPr lang="en-US" dirty="0"/>
          </a:p>
        </p:txBody>
      </p:sp>
      <p:pic>
        <p:nvPicPr>
          <p:cNvPr id="1027" name="Picture 3" descr="dashboard template w exp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980" y="1271664"/>
            <a:ext cx="4710820" cy="325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rm template w exp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6755"/>
            <a:ext cx="4572000" cy="264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7438" y="492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Layouts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1448" y="8953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26339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Builder for Charts and Grids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98" y="541509"/>
            <a:ext cx="4999205" cy="4925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118" y="12320"/>
            <a:ext cx="1873313" cy="49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22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dirty="0" smtClean="0">
                <a:latin typeface="Arial" charset="0"/>
                <a:ea typeface="MS Gothic" charset="0"/>
                <a:cs typeface="Tahoma" charset="0"/>
              </a:rPr>
              <a:t>Editing the Interface Definition</a:t>
            </a:r>
            <a:endParaRPr lang="en-US" b="1" dirty="0">
              <a:latin typeface="Arial" charset="0"/>
              <a:ea typeface="MS Gothic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514350"/>
            <a:ext cx="4768277" cy="46291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321195" y="956059"/>
            <a:ext cx="2975205" cy="369332"/>
            <a:chOff x="6096000" y="907018"/>
            <a:chExt cx="297520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6539742" y="907018"/>
              <a:ext cx="253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C00000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Syntax Highlighting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6096000" y="1091684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B60A24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76200" y="1352550"/>
            <a:ext cx="2590800" cy="369332"/>
            <a:chOff x="76200" y="1352550"/>
            <a:chExt cx="2590800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76200" y="135255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C00000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Autosuggest</a:t>
              </a:r>
            </a:p>
          </p:txBody>
        </p:sp>
        <p:cxnSp>
          <p:nvCxnSpPr>
            <p:cNvPr id="16" name="Straight Arrow Connector 15"/>
            <p:cNvCxnSpPr>
              <a:endCxn id="8" idx="3"/>
            </p:cNvCxnSpPr>
            <p:nvPr/>
          </p:nvCxnSpPr>
          <p:spPr bwMode="auto">
            <a:xfrm flipH="1">
              <a:off x="1671509" y="1537216"/>
              <a:ext cx="995491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B60A24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6019800" y="4095750"/>
            <a:ext cx="3051405" cy="369332"/>
            <a:chOff x="6019800" y="4053144"/>
            <a:chExt cx="3051405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6539743" y="4053144"/>
              <a:ext cx="2531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C00000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Inline Documentation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6019800" y="4250971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B60A24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5877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Interface 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99" y="541508"/>
            <a:ext cx="4785602" cy="4930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756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dirty="0" smtClean="0">
                <a:latin typeface="Arial" charset="0"/>
                <a:ea typeface="MS Gothic" charset="0"/>
                <a:cs typeface="Tahoma" charset="0"/>
              </a:rPr>
              <a:t>Interface Designer Demo</a:t>
            </a:r>
            <a:endParaRPr lang="en-US" b="1" dirty="0">
              <a:latin typeface="Arial" charset="0"/>
              <a:ea typeface="MS Gothic" charset="0"/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46768"/>
            <a:ext cx="8458200" cy="431098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118" y="12320"/>
            <a:ext cx="1873313" cy="49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877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57150"/>
            <a:ext cx="8112125" cy="436563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latin typeface="Arial" charset="0"/>
                <a:ea typeface="MS Gothic" charset="0"/>
                <a:cs typeface="Tahoma" charset="0"/>
              </a:rPr>
              <a:t>Additional Resources</a:t>
            </a:r>
            <a:endParaRPr lang="en-US" dirty="0">
              <a:latin typeface="Arial" charset="0"/>
              <a:ea typeface="MS Gothic" charset="0"/>
              <a:cs typeface="Tahoma" charset="0"/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287338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800" dirty="0" smtClean="0">
                <a:latin typeface="Arial" charset="0"/>
                <a:ea typeface="MS Gothic" charset="0"/>
                <a:cs typeface="MS Gothic" charset="0"/>
              </a:rPr>
              <a:t>Appian 7.6 Resources</a:t>
            </a: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  <a:hlinkClick r:id="rId6"/>
              </a:rPr>
              <a:t>Download</a:t>
            </a:r>
            <a:endParaRPr lang="en-US" sz="1600" dirty="0" smtClean="0">
              <a:latin typeface="Arial" charset="0"/>
              <a:ea typeface="MS Gothic" charset="0"/>
              <a:cs typeface="MS Gothic" charset="0"/>
            </a:endParaRP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  <a:hlinkClick r:id="rId7"/>
              </a:rPr>
              <a:t>Documentation</a:t>
            </a:r>
            <a:endParaRPr lang="en-US" sz="1600" dirty="0" smtClean="0">
              <a:latin typeface="Arial" charset="0"/>
              <a:ea typeface="MS Gothic" charset="0"/>
              <a:cs typeface="MS Gothic" charset="0"/>
            </a:endParaRPr>
          </a:p>
          <a:p>
            <a:pPr marL="287338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800" dirty="0" smtClean="0">
                <a:latin typeface="Arial" charset="0"/>
                <a:ea typeface="MS Gothic" charset="0"/>
                <a:cs typeface="MS Gothic" charset="0"/>
              </a:rPr>
              <a:t>SAIL Resources</a:t>
            </a: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  <a:hlinkClick r:id="rId8"/>
              </a:rPr>
              <a:t>Interface Designer</a:t>
            </a:r>
            <a:endParaRPr lang="en-US" sz="1600" dirty="0" smtClean="0">
              <a:latin typeface="Arial" charset="0"/>
              <a:ea typeface="MS Gothic" charset="0"/>
              <a:cs typeface="MS Gothic" charset="0"/>
              <a:hlinkClick r:id="rId9"/>
            </a:endParaRP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  <a:hlinkClick r:id="rId9"/>
              </a:rPr>
              <a:t>SAIL </a:t>
            </a:r>
            <a:r>
              <a:rPr lang="en-US" sz="1600" dirty="0">
                <a:latin typeface="Arial" charset="0"/>
                <a:ea typeface="MS Gothic" charset="0"/>
                <a:cs typeface="MS Gothic" charset="0"/>
                <a:hlinkClick r:id="rId9"/>
              </a:rPr>
              <a:t>Design</a:t>
            </a:r>
            <a:endParaRPr lang="en-US" sz="1600" dirty="0">
              <a:latin typeface="Arial" charset="0"/>
              <a:ea typeface="MS Gothic" charset="0"/>
              <a:cs typeface="MS Gothic" charset="0"/>
            </a:endParaRP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>
                <a:latin typeface="Arial" charset="0"/>
                <a:ea typeface="MS Gothic" charset="0"/>
                <a:cs typeface="MS Gothic" charset="0"/>
                <a:hlinkClick r:id="rId10"/>
              </a:rPr>
              <a:t>SAIL Components</a:t>
            </a:r>
            <a:endParaRPr lang="en-US" sz="1600" dirty="0">
              <a:latin typeface="Arial" charset="0"/>
              <a:ea typeface="MS Gothic" charset="0"/>
              <a:cs typeface="MS Gothic" charset="0"/>
            </a:endParaRP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>
                <a:latin typeface="Arial" charset="0"/>
                <a:ea typeface="MS Gothic" charset="0"/>
                <a:cs typeface="MS Gothic" charset="0"/>
                <a:hlinkClick r:id="rId11"/>
              </a:rPr>
              <a:t>SAIL </a:t>
            </a:r>
            <a:r>
              <a:rPr lang="en-US" sz="1600" dirty="0" smtClean="0">
                <a:latin typeface="Arial" charset="0"/>
                <a:ea typeface="MS Gothic" charset="0"/>
                <a:cs typeface="MS Gothic" charset="0"/>
                <a:hlinkClick r:id="rId11"/>
              </a:rPr>
              <a:t>Recipes</a:t>
            </a:r>
            <a:endParaRPr lang="en-US" sz="1600" dirty="0" smtClean="0">
              <a:latin typeface="Arial" charset="0"/>
              <a:ea typeface="MS Gothic" charset="0"/>
              <a:cs typeface="MS Gothic" charset="0"/>
            </a:endParaRP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  <a:hlinkClick r:id="rId12"/>
              </a:rPr>
              <a:t>SAIL Tutorial</a:t>
            </a:r>
            <a:endParaRPr lang="en-US" sz="1600" dirty="0" smtClean="0">
              <a:latin typeface="Arial" charset="0"/>
              <a:ea typeface="MS Gothic" charset="0"/>
              <a:cs typeface="MS Gothic" charset="0"/>
            </a:endParaRPr>
          </a:p>
          <a:p>
            <a:pPr marL="287338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800" dirty="0" smtClean="0">
                <a:latin typeface="Arial" charset="0"/>
                <a:ea typeface="MS Gothic" charset="0"/>
                <a:cs typeface="MS Gothic" charset="0"/>
              </a:rPr>
              <a:t>General Product Resources</a:t>
            </a: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</a:rPr>
              <a:t>Tips &amp; Tricks webinar</a:t>
            </a:r>
          </a:p>
          <a:p>
            <a:pPr marL="687388" lvl="1" indent="-287338">
              <a:lnSpc>
                <a:spcPct val="90000"/>
              </a:lnSpc>
              <a:buClr>
                <a:srgbClr val="002D45"/>
              </a:buClr>
              <a:buFont typeface="Wingdings" charset="0"/>
              <a:buChar char=""/>
              <a:tabLst>
                <a:tab pos="287338" algn="l"/>
                <a:tab pos="400050" algn="l"/>
                <a:tab pos="857250" algn="l"/>
                <a:tab pos="1314450" algn="l"/>
                <a:tab pos="1771650" algn="l"/>
                <a:tab pos="2228850" algn="l"/>
                <a:tab pos="2686050" algn="l"/>
                <a:tab pos="3143250" algn="l"/>
                <a:tab pos="3600450" algn="l"/>
                <a:tab pos="4057650" algn="l"/>
                <a:tab pos="4514850" algn="l"/>
                <a:tab pos="4972050" algn="l"/>
                <a:tab pos="5429250" algn="l"/>
                <a:tab pos="5886450" algn="l"/>
                <a:tab pos="6343650" algn="l"/>
                <a:tab pos="6800850" algn="l"/>
                <a:tab pos="7258050" algn="l"/>
                <a:tab pos="7715250" algn="l"/>
                <a:tab pos="8172450" algn="l"/>
                <a:tab pos="8629650" algn="l"/>
                <a:tab pos="9086850" algn="l"/>
              </a:tabLst>
            </a:pPr>
            <a:r>
              <a:rPr lang="en-US" sz="1600" dirty="0" smtClean="0">
                <a:latin typeface="Arial" charset="0"/>
                <a:ea typeface="MS Gothic" charset="0"/>
                <a:cs typeface="MS Gothic" charset="0"/>
              </a:rPr>
              <a:t>Product Webinar</a:t>
            </a:r>
            <a:endParaRPr lang="en-US" sz="1600" dirty="0">
              <a:latin typeface="Arial" charset="0"/>
              <a:ea typeface="MS Gothic" charset="0"/>
              <a:cs typeface="MS Gothic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877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Tips &amp; Tricks Seminar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Achieving the Optimal  End User Experience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Featuring Appian Product Manager, Jane Hill</a:t>
            </a:r>
          </a:p>
          <a:p>
            <a:r>
              <a:rPr lang="en-US" dirty="0" smtClean="0"/>
              <a:t>Tuesday, September 9</a:t>
            </a:r>
          </a:p>
          <a:p>
            <a:r>
              <a:rPr lang="en-US" dirty="0" smtClean="0"/>
              <a:t>12:00 PM – 1:00 PM EDT</a:t>
            </a:r>
            <a:endParaRPr lang="en-US" dirty="0"/>
          </a:p>
        </p:txBody>
      </p:sp>
      <p:pic>
        <p:nvPicPr>
          <p:cNvPr id="4" name="image4.png"/>
          <p:cNvPicPr/>
          <p:nvPr/>
        </p:nvPicPr>
        <p:blipFill>
          <a:blip r:embed="rId2">
            <a:extLst/>
          </a:blip>
          <a:srcRect t="15244" b="15244"/>
          <a:stretch>
            <a:fillRect/>
          </a:stretch>
        </p:blipFill>
        <p:spPr>
          <a:xfrm>
            <a:off x="6979465" y="666750"/>
            <a:ext cx="1905001" cy="13242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4521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Appian Around </a:t>
            </a:r>
            <a:r>
              <a:rPr lang="en-US" dirty="0"/>
              <a:t>the </a:t>
            </a:r>
            <a:r>
              <a:rPr lang="en-US" dirty="0" smtClean="0"/>
              <a:t>World</a:t>
            </a:r>
            <a:endParaRPr lang="en-US" sz="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" y="492755"/>
            <a:ext cx="8274277" cy="464531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82882" y="131088"/>
            <a:ext cx="6178236" cy="4832408"/>
            <a:chOff x="1482882" y="131088"/>
            <a:chExt cx="6178236" cy="483240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21315046">
              <a:off x="1482882" y="131088"/>
              <a:ext cx="6178236" cy="48324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4572000" y="819150"/>
              <a:ext cx="1828800" cy="152400"/>
            </a:xfrm>
            <a:prstGeom prst="straightConnector1">
              <a:avLst/>
            </a:prstGeom>
            <a:noFill/>
            <a:ln w="38100" cap="flat">
              <a:solidFill>
                <a:schemeClr val="accent2"/>
              </a:solidFill>
              <a:prstDash val="solid"/>
              <a:bevel/>
              <a:tailEnd type="arrow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874735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0499" y="660827"/>
            <a:ext cx="8737630" cy="3949273"/>
            <a:chOff x="190499" y="660827"/>
            <a:chExt cx="8737630" cy="39492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500" y="660827"/>
              <a:ext cx="8737629" cy="17870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499" y="2095500"/>
              <a:ext cx="8737629" cy="2514600"/>
            </a:xfrm>
            <a:prstGeom prst="rect">
              <a:avLst/>
            </a:prstGeom>
          </p:spPr>
        </p:pic>
      </p:grp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84417" y="0"/>
            <a:ext cx="8713987" cy="49463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800" dirty="0"/>
              <a:t>Upcoming Training Sessions</a:t>
            </a:r>
          </a:p>
        </p:txBody>
      </p:sp>
      <p:sp>
        <p:nvSpPr>
          <p:cNvPr id="81" name="Shape 81"/>
          <p:cNvSpPr/>
          <p:nvPr/>
        </p:nvSpPr>
        <p:spPr>
          <a:xfrm flipH="1" flipV="1">
            <a:off x="3809999" y="1348368"/>
            <a:ext cx="1025913" cy="434898"/>
          </a:xfrm>
          <a:prstGeom prst="line">
            <a:avLst/>
          </a:prstGeom>
          <a:ln w="114300">
            <a:solidFill>
              <a:srgbClr val="800000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spcBef>
                <a:spcPts val="0"/>
              </a:spcBef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362200" y="1066800"/>
            <a:ext cx="1295399" cy="281568"/>
          </a:xfrm>
          <a:prstGeom prst="rect">
            <a:avLst/>
          </a:prstGeom>
          <a:noFill/>
          <a:ln w="79375" cap="flat">
            <a:solidFill>
              <a:srgbClr val="FFFF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homa Negreta"/>
              <a:ea typeface="Tahoma Negreta"/>
              <a:cs typeface="Tahoma Negreta"/>
              <a:sym typeface="Tahoma Negret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1" animBg="1" advAuto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High-Level Agenda</a:t>
            </a:r>
            <a:endParaRPr lang="en-US" dirty="0"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SAIL Overview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Smooth </a:t>
            </a:r>
            <a:r>
              <a:rPr lang="en-US" dirty="0" err="1" smtClean="0"/>
              <a:t>SAILing</a:t>
            </a:r>
            <a:r>
              <a:rPr lang="en-US" dirty="0" smtClean="0"/>
              <a:t> with Interface Designer</a:t>
            </a:r>
          </a:p>
          <a:p>
            <a:pPr lvl="1"/>
            <a:r>
              <a:rPr lang="en-US" dirty="0" smtClean="0"/>
              <a:t>Overview</a:t>
            </a:r>
            <a:endParaRPr lang="en-US" dirty="0"/>
          </a:p>
          <a:p>
            <a:pPr lvl="1"/>
            <a:r>
              <a:rPr lang="en-US" dirty="0" smtClean="0"/>
              <a:t>Demos!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Questions and Answers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2298" r="23207" b="7222"/>
          <a:stretch/>
        </p:blipFill>
        <p:spPr>
          <a:xfrm>
            <a:off x="2038350" y="133350"/>
            <a:ext cx="4981575" cy="47720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6858000" y="1036533"/>
            <a:ext cx="1143740" cy="346952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rgbClr val="36A07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6858000" y="2571750"/>
            <a:ext cx="1143000" cy="2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934200" y="3943350"/>
            <a:ext cx="1219200" cy="22860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9525" y="9525"/>
            <a:ext cx="2028825" cy="152400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marL="114300">
              <a:defRPr sz="2800">
                <a:solidFill>
                  <a:srgbClr val="B60A24"/>
                </a:solidFill>
                <a:latin typeface="+mj-lt"/>
                <a:ea typeface="+mj-ea"/>
                <a:cs typeface="Times"/>
                <a:sym typeface="Arial Bold"/>
              </a:defRPr>
            </a:lvl1pPr>
            <a:lvl2pPr>
              <a:defRPr sz="2800">
                <a:latin typeface="Arial Bold"/>
                <a:ea typeface="Arial Bold"/>
                <a:cs typeface="Arial Bold"/>
                <a:sym typeface="Arial Bold"/>
              </a:defRPr>
            </a:lvl2pPr>
            <a:lvl3pPr>
              <a:defRPr sz="2800">
                <a:latin typeface="Arial Bold"/>
                <a:ea typeface="Arial Bold"/>
                <a:cs typeface="Arial Bold"/>
                <a:sym typeface="Arial Bold"/>
              </a:defRPr>
            </a:lvl3pPr>
            <a:lvl4pPr>
              <a:defRPr sz="2800">
                <a:latin typeface="Arial Bold"/>
                <a:ea typeface="Arial Bold"/>
                <a:cs typeface="Arial Bold"/>
                <a:sym typeface="Arial Bold"/>
              </a:defRPr>
            </a:lvl4pPr>
            <a:lvl5pPr>
              <a:defRPr sz="2800">
                <a:latin typeface="Arial Bold"/>
                <a:ea typeface="Arial Bold"/>
                <a:cs typeface="Arial Bold"/>
                <a:sym typeface="Arial Bold"/>
              </a:defRPr>
            </a:lvl5pPr>
            <a:lvl6pPr indent="457200">
              <a:defRPr sz="2800">
                <a:latin typeface="Arial Bold"/>
                <a:ea typeface="Arial Bold"/>
                <a:cs typeface="Arial Bold"/>
                <a:sym typeface="Arial Bold"/>
              </a:defRPr>
            </a:lvl6pPr>
            <a:lvl7pPr indent="914400">
              <a:defRPr sz="2800">
                <a:latin typeface="Arial Bold"/>
                <a:ea typeface="Arial Bold"/>
                <a:cs typeface="Arial Bold"/>
                <a:sym typeface="Arial Bold"/>
              </a:defRPr>
            </a:lvl7pPr>
            <a:lvl8pPr indent="1371600">
              <a:defRPr sz="2800">
                <a:latin typeface="Arial Bold"/>
                <a:ea typeface="Arial Bold"/>
                <a:cs typeface="Arial Bold"/>
                <a:sym typeface="Arial Bold"/>
              </a:defRPr>
            </a:lvl8pPr>
            <a:lvl9pPr indent="1828800">
              <a:defRPr sz="28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 Bold"/>
                <a:ea typeface="Arial Bold"/>
                <a:cs typeface="Arial Bold"/>
              </a:rPr>
              <a:t>Rich, </a:t>
            </a:r>
            <a:r>
              <a:rPr lang="en-US" dirty="0">
                <a:solidFill>
                  <a:schemeClr val="tx1"/>
                </a:solidFill>
                <a:latin typeface="Arial Bold"/>
                <a:ea typeface="Arial Bold"/>
                <a:cs typeface="Arial Bold"/>
              </a:rPr>
              <a:t>Interactive</a:t>
            </a:r>
            <a:br>
              <a:rPr lang="en-US" dirty="0">
                <a:solidFill>
                  <a:schemeClr val="tx1"/>
                </a:solidFill>
                <a:latin typeface="Arial Bold"/>
                <a:ea typeface="Arial Bold"/>
                <a:cs typeface="Arial Bold"/>
              </a:rPr>
            </a:br>
            <a:r>
              <a:rPr lang="en-US" dirty="0">
                <a:solidFill>
                  <a:schemeClr val="tx1"/>
                </a:solidFill>
                <a:latin typeface="Arial Bold"/>
                <a:ea typeface="Arial Bold"/>
                <a:cs typeface="Arial Bold"/>
              </a:rPr>
              <a:t>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1" y="3700396"/>
            <a:ext cx="838200" cy="928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038350"/>
            <a:ext cx="1009650" cy="1009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08" y="483137"/>
            <a:ext cx="969192" cy="11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0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" y="0"/>
            <a:ext cx="2286000" cy="1524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marL="114300"/>
            <a:r>
              <a:rPr lang="en-US" b="1" dirty="0" smtClean="0">
                <a:solidFill>
                  <a:schemeClr val="tx1"/>
                </a:solidFill>
                <a:latin typeface="+mj-lt"/>
                <a:ea typeface="+mj-ea"/>
                <a:cs typeface="Times"/>
                <a:sym typeface="Tahoma Negreta"/>
              </a:rPr>
              <a:t>Responsive&amp; 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+mj-ea"/>
                <a:cs typeface="Times"/>
              </a:rPr>
              <a:t>Portable</a:t>
            </a: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Times"/>
              </a:rPr>
              <a:t/>
            </a:r>
            <a:br>
              <a:rPr lang="en-US" b="1" dirty="0">
                <a:solidFill>
                  <a:schemeClr val="tx1"/>
                </a:solidFill>
                <a:latin typeface="+mj-lt"/>
                <a:ea typeface="+mj-ea"/>
                <a:cs typeface="Times"/>
              </a:rPr>
            </a:b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Times"/>
              </a:rPr>
              <a:t>Interfaces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0" y="0"/>
            <a:ext cx="6858000" cy="4905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C:\Users\alison.cowley\Downloads\aw_ipad_sail_form_cropped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52759"/>
            <a:ext cx="3200400" cy="34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42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SAIL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485900" y="895350"/>
            <a:ext cx="1905000" cy="1066800"/>
          </a:xfrm>
          <a:prstGeom prst="roundRect">
            <a:avLst/>
          </a:prstGeom>
          <a:solidFill>
            <a:srgbClr val="B00000">
              <a:alpha val="7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End User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Web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App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753100" y="895350"/>
            <a:ext cx="1905000" cy="1066800"/>
          </a:xfrm>
          <a:prstGeom prst="roundRect">
            <a:avLst/>
          </a:prstGeom>
          <a:solidFill>
            <a:srgbClr val="B00000">
              <a:alpha val="7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End User</a:t>
            </a:r>
            <a:r>
              <a:rPr lang="en-US" sz="2200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n-lt"/>
              </a:rPr>
            </a:b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Android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App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619500" y="895350"/>
            <a:ext cx="1905000" cy="1066800"/>
          </a:xfrm>
          <a:prstGeom prst="roundRect">
            <a:avLst/>
          </a:prstGeom>
          <a:solidFill>
            <a:srgbClr val="B00000">
              <a:alpha val="7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End User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iOS App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19100" y="3409950"/>
            <a:ext cx="1905000" cy="1066800"/>
          </a:xfrm>
          <a:prstGeom prst="roundRect">
            <a:avLst/>
          </a:prstGeom>
          <a:solidFill>
            <a:srgbClr val="005392">
              <a:alpha val="7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Application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Designer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552700" y="3409950"/>
            <a:ext cx="1905000" cy="1066800"/>
          </a:xfrm>
          <a:prstGeom prst="roundRect">
            <a:avLst/>
          </a:prstGeom>
          <a:solidFill>
            <a:srgbClr val="0053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Interface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Designer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686300" y="3409950"/>
            <a:ext cx="1905000" cy="1066800"/>
          </a:xfrm>
          <a:prstGeom prst="roundRect">
            <a:avLst/>
          </a:prstGeom>
          <a:solidFill>
            <a:srgbClr val="005392">
              <a:alpha val="7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Process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Designer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819900" y="3409950"/>
            <a:ext cx="1905000" cy="1066800"/>
          </a:xfrm>
          <a:prstGeom prst="roundRect">
            <a:avLst/>
          </a:prstGeom>
          <a:solidFill>
            <a:srgbClr val="005392">
              <a:alpha val="7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Designer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190750"/>
            <a:ext cx="3860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006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84417" y="0"/>
            <a:ext cx="8713987" cy="49463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800" dirty="0"/>
              <a:t>Introducing Our </a:t>
            </a:r>
            <a:r>
              <a:rPr sz="2800" dirty="0" smtClean="0"/>
              <a:t>Speaker</a:t>
            </a:r>
            <a:endParaRPr sz="2800" dirty="0"/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xfrm>
            <a:off x="190500" y="660827"/>
            <a:ext cx="4561502" cy="412632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>
              <a:buSzTx/>
              <a:buNone/>
              <a:defRPr sz="1800"/>
            </a:pPr>
            <a:r>
              <a:rPr lang="en-US" sz="2400" dirty="0" smtClean="0"/>
              <a:t>Alison Cowley</a:t>
            </a:r>
            <a:endParaRPr sz="2400" dirty="0"/>
          </a:p>
          <a:p>
            <a:pPr lvl="0">
              <a:defRPr sz="1800"/>
            </a:pPr>
            <a:r>
              <a:rPr sz="2400" dirty="0" smtClean="0"/>
              <a:t>Product Manager</a:t>
            </a: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Focus on Interface Designer</a:t>
            </a:r>
            <a:endParaRPr sz="2400" dirty="0"/>
          </a:p>
          <a:p>
            <a:pPr lvl="0">
              <a:defRPr sz="1800"/>
            </a:pPr>
            <a:r>
              <a:rPr sz="2400" dirty="0" smtClean="0"/>
              <a:t>Background </a:t>
            </a:r>
            <a:r>
              <a:rPr sz="2400" dirty="0"/>
              <a:t>in IT, </a:t>
            </a:r>
            <a:r>
              <a:rPr lang="en-US" sz="2400" dirty="0" smtClean="0"/>
              <a:t>engineering</a:t>
            </a:r>
            <a:endParaRPr sz="2400" dirty="0"/>
          </a:p>
          <a:p>
            <a:pPr lvl="0">
              <a:defRPr sz="1800"/>
            </a:pPr>
            <a:endParaRPr sz="2400" dirty="0"/>
          </a:p>
          <a:p>
            <a:pPr lvl="0">
              <a:defRPr sz="1800"/>
            </a:pPr>
            <a:r>
              <a:rPr sz="2400" dirty="0"/>
              <a:t>Enjoys:</a:t>
            </a:r>
          </a:p>
          <a:p>
            <a:pPr marL="744537" lvl="1" indent="-285750">
              <a:spcBef>
                <a:spcPts val="400"/>
              </a:spcBef>
              <a:defRPr sz="1800"/>
            </a:pPr>
            <a:r>
              <a:rPr sz="2400" dirty="0" smtClean="0"/>
              <a:t>Coding</a:t>
            </a:r>
            <a:endParaRPr sz="2400" dirty="0"/>
          </a:p>
          <a:p>
            <a:pPr marL="744537" lvl="1" indent="-285750">
              <a:spcBef>
                <a:spcPts val="400"/>
              </a:spcBef>
              <a:defRPr sz="1800"/>
            </a:pPr>
            <a:r>
              <a:rPr lang="en-US" sz="2400" dirty="0" smtClean="0"/>
              <a:t>Baking</a:t>
            </a:r>
            <a:endParaRPr sz="2400" dirty="0"/>
          </a:p>
          <a:p>
            <a:pPr marL="744537" lvl="1" indent="-285750">
              <a:spcBef>
                <a:spcPts val="400"/>
              </a:spcBef>
              <a:defRPr sz="1800"/>
            </a:pPr>
            <a:r>
              <a:rPr lang="en-US" sz="2400" dirty="0" smtClean="0"/>
              <a:t>(American) Football!</a:t>
            </a:r>
            <a:endParaRPr sz="2400" dirty="0"/>
          </a:p>
        </p:txBody>
      </p:sp>
      <p:pic>
        <p:nvPicPr>
          <p:cNvPr id="9" name="Picture 4" descr="Photo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99" y="527242"/>
            <a:ext cx="4391999" cy="4392001"/>
          </a:xfrm>
          <a:prstGeom prst="rect">
            <a:avLst/>
          </a:prstGeom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2MMiTdLwqXfm7I0sczEw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N1Gnc1t2aWSEfPF47F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2MMiTdLwqXfm7I0sczEw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N1Gnc1t2aWSEfPF47Fy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2MMiTdLwqXfm7I0sczEw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N1Gnc1t2aWSEfPF47Fy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2MMiTdLwqXfm7I0sczEw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N1Gnc1t2aWSEfPF47Fyh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TFzZrWW20IOQEcsgEPcy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2B2B2"/>
      </a:accent1>
      <a:accent2>
        <a:srgbClr val="800000"/>
      </a:accent2>
      <a:accent3>
        <a:srgbClr val="8F8F8F"/>
      </a:accent3>
      <a:accent4>
        <a:srgbClr val="707070"/>
      </a:accent4>
      <a:accent5>
        <a:srgbClr val="D5D5D5"/>
      </a:accent5>
      <a:accent6>
        <a:srgbClr val="730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2B2B2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ahoma Negreta"/>
            <a:ea typeface="Tahoma Negreta"/>
            <a:cs typeface="Tahoma Negreta"/>
            <a:sym typeface="Tahoma Negre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2B2B2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ahoma Negreta"/>
            <a:ea typeface="Tahoma Negreta"/>
            <a:cs typeface="Tahoma Negreta"/>
            <a:sym typeface="Tahoma Negre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2B2B2"/>
      </a:accent1>
      <a:accent2>
        <a:srgbClr val="800000"/>
      </a:accent2>
      <a:accent3>
        <a:srgbClr val="8F8F8F"/>
      </a:accent3>
      <a:accent4>
        <a:srgbClr val="707070"/>
      </a:accent4>
      <a:accent5>
        <a:srgbClr val="D5D5D5"/>
      </a:accent5>
      <a:accent6>
        <a:srgbClr val="730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2B2B2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ahoma Negreta"/>
            <a:ea typeface="Tahoma Negreta"/>
            <a:cs typeface="Tahoma Negreta"/>
            <a:sym typeface="Tahoma Negre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2B2B2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ahoma Negreta"/>
            <a:ea typeface="Tahoma Negreta"/>
            <a:cs typeface="Tahoma Negreta"/>
            <a:sym typeface="Tahoma Negre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On-screen Show (16:9)</PresentationFormat>
  <Paragraphs>91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Default</vt:lpstr>
      <vt:lpstr>Appian Tips &amp; Tricks Webinar: Smooth SAILing…    …with Appian Interface Designer</vt:lpstr>
      <vt:lpstr>The Next Tips &amp; Tricks Seminar</vt:lpstr>
      <vt:lpstr>Appian Around the World</vt:lpstr>
      <vt:lpstr>Upcoming Training Sessions</vt:lpstr>
      <vt:lpstr>High-Level Agenda</vt:lpstr>
      <vt:lpstr>PowerPoint Presentation</vt:lpstr>
      <vt:lpstr>Responsive&amp; Portable Interfaces</vt:lpstr>
      <vt:lpstr>This is SAIL</vt:lpstr>
      <vt:lpstr>Introducing Our Speaker</vt:lpstr>
      <vt:lpstr>Unified Designer for all Interfaces</vt:lpstr>
      <vt:lpstr>Interface Designer Panes</vt:lpstr>
      <vt:lpstr>Getting Started with Templates</vt:lpstr>
      <vt:lpstr>Getting Started with Templates</vt:lpstr>
      <vt:lpstr>Report Builder for Charts and Grids</vt:lpstr>
      <vt:lpstr>Editing the Interface Definition</vt:lpstr>
      <vt:lpstr>Optimizing Interface Performance</vt:lpstr>
      <vt:lpstr>Interface Designer Demo</vt:lpstr>
      <vt:lpstr>Additional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2014-08-15T23:32:51Z</dcterms:modified>
</cp:coreProperties>
</file>